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33"/>
  </p:notesMasterIdLst>
  <p:handoutMasterIdLst>
    <p:handoutMasterId r:id="rId34"/>
  </p:handoutMasterIdLst>
  <p:sldIdLst>
    <p:sldId id="256" r:id="rId5"/>
    <p:sldId id="379" r:id="rId6"/>
    <p:sldId id="419" r:id="rId7"/>
    <p:sldId id="337" r:id="rId8"/>
    <p:sldId id="360" r:id="rId9"/>
    <p:sldId id="358" r:id="rId10"/>
    <p:sldId id="420" r:id="rId11"/>
    <p:sldId id="438" r:id="rId12"/>
    <p:sldId id="434" r:id="rId13"/>
    <p:sldId id="439" r:id="rId14"/>
    <p:sldId id="440" r:id="rId15"/>
    <p:sldId id="441" r:id="rId16"/>
    <p:sldId id="435" r:id="rId17"/>
    <p:sldId id="442" r:id="rId18"/>
    <p:sldId id="450" r:id="rId19"/>
    <p:sldId id="443" r:id="rId20"/>
    <p:sldId id="444" r:id="rId21"/>
    <p:sldId id="445" r:id="rId22"/>
    <p:sldId id="446" r:id="rId23"/>
    <p:sldId id="436" r:id="rId24"/>
    <p:sldId id="447" r:id="rId25"/>
    <p:sldId id="448" r:id="rId26"/>
    <p:sldId id="437" r:id="rId27"/>
    <p:sldId id="449" r:id="rId28"/>
    <p:sldId id="424" r:id="rId29"/>
    <p:sldId id="314" r:id="rId30"/>
    <p:sldId id="313" r:id="rId31"/>
    <p:sldId id="274" r:id="rId32"/>
  </p:sldIdLst>
  <p:sldSz cx="9144000" cy="6858000" type="screen4x3"/>
  <p:notesSz cx="9996488" cy="6864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32"/>
    <a:srgbClr val="FFFFFF"/>
    <a:srgbClr val="8EC83E"/>
    <a:srgbClr val="FF0066"/>
    <a:srgbClr val="76B531"/>
    <a:srgbClr val="97BE0D"/>
    <a:srgbClr val="A4C139"/>
    <a:srgbClr val="9AB535"/>
    <a:srgbClr val="A1BE38"/>
    <a:srgbClr val="7BB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3292" autoAdjust="0"/>
  </p:normalViewPr>
  <p:slideViewPr>
    <p:cSldViewPr>
      <p:cViewPr varScale="1">
        <p:scale>
          <a:sx n="73" d="100"/>
          <a:sy n="73" d="100"/>
        </p:scale>
        <p:origin x="118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D53D48D-6CDE-424D-92FA-58107FA418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037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357C7E2-668F-4C86-9037-86EF8C098E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463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412"/>
            <a:endParaRPr lang="nl-NL" sz="130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61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452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743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92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Kievit, grutto, scholekster, veldleeuwerik,</a:t>
            </a:r>
            <a:r>
              <a:rPr lang="nl-NL" baseline="0" dirty="0" smtClean="0"/>
              <a:t> w</a:t>
            </a:r>
            <a:r>
              <a:rPr lang="nl-NL" dirty="0" smtClean="0"/>
              <a:t>ulp,</a:t>
            </a:r>
            <a:r>
              <a:rPr lang="nl-NL" baseline="0" dirty="0" smtClean="0"/>
              <a:t> p</a:t>
            </a:r>
            <a:r>
              <a:rPr lang="nl-NL" dirty="0" smtClean="0"/>
              <a:t>atrijs,</a:t>
            </a:r>
            <a:r>
              <a:rPr lang="nl-NL" baseline="0" dirty="0" smtClean="0"/>
              <a:t> g</a:t>
            </a:r>
            <a:r>
              <a:rPr lang="nl-NL" dirty="0" smtClean="0"/>
              <a:t>ele </a:t>
            </a:r>
            <a:r>
              <a:rPr lang="nl-NL" dirty="0" smtClean="0"/>
              <a:t>kwikstaart, tureluur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577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Lepelaar, grote zilverreiger, graspieper, bergeend, brandgans, kluut, wilde </a:t>
            </a:r>
            <a:r>
              <a:rPr lang="nl-NL" dirty="0" smtClean="0"/>
              <a:t>eend</a:t>
            </a:r>
            <a:r>
              <a:rPr lang="nl-NL" smtClean="0"/>
              <a:t>, watersnip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599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18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353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236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450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82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017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98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Ook nuttig voor aantrekken van natuurlijke</a:t>
            </a:r>
            <a:r>
              <a:rPr lang="nl-NL" baseline="0" dirty="0" smtClean="0"/>
              <a:t> vijanden voor natuurlijke plaagbestrijding in gewassen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011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753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367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059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059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94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58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885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114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864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145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58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3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0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7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0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1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8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29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189-9521-40DA-95B7-3886042B25D8}" type="datetimeFigureOut">
              <a:rPr lang="nl-NL" smtClean="0"/>
              <a:pPr/>
              <a:t>16-9-2020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65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14pEXahjo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91680" y="-8679"/>
            <a:ext cx="3217538" cy="5904656"/>
          </a:xfrm>
          <a:prstGeom prst="rect">
            <a:avLst/>
          </a:prstGeom>
          <a:solidFill>
            <a:srgbClr val="97B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3921716"/>
            <a:ext cx="3217538" cy="1163468"/>
          </a:xfrm>
        </p:spPr>
        <p:txBody>
          <a:bodyPr>
            <a:noAutofit/>
          </a:bodyPr>
          <a:lstStyle/>
          <a:p>
            <a:pPr algn="l"/>
            <a:r>
              <a:rPr lang="nl-NL" sz="2800" b="1" dirty="0" smtClean="0">
                <a:solidFill>
                  <a:schemeClr val="bg1"/>
                </a:solidFill>
              </a:rPr>
              <a:t>KV13</a:t>
            </a:r>
            <a:br>
              <a:rPr lang="nl-NL" sz="28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Natuurlijk groen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5085184"/>
            <a:ext cx="3217538" cy="792088"/>
          </a:xfrm>
        </p:spPr>
        <p:txBody>
          <a:bodyPr>
            <a:noAutofit/>
          </a:bodyPr>
          <a:lstStyle/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Les </a:t>
            </a:r>
            <a:r>
              <a:rPr lang="nl-NL" sz="2000" dirty="0">
                <a:solidFill>
                  <a:schemeClr val="bg1"/>
                </a:solidFill>
              </a:rPr>
              <a:t>5</a:t>
            </a:r>
            <a:endParaRPr lang="nl-NL" sz="2000" dirty="0" smtClean="0">
              <a:solidFill>
                <a:schemeClr val="bg1"/>
              </a:solidFill>
            </a:endParaRPr>
          </a:p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Flora en fauna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9" name="Afbeelding 8" descr="cid:image001.png@01D5CC81.603BD8C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93296"/>
            <a:ext cx="2295525" cy="6381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1" t="30703" r="3139" b="15680"/>
          <a:stretch/>
        </p:blipFill>
        <p:spPr>
          <a:xfrm>
            <a:off x="7452320" y="2439593"/>
            <a:ext cx="1691680" cy="345638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t="30703" r="22426" b="15680"/>
          <a:stretch/>
        </p:blipFill>
        <p:spPr>
          <a:xfrm>
            <a:off x="4981226" y="2439593"/>
            <a:ext cx="2376264" cy="345638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30703" r="77550" b="15680"/>
          <a:stretch/>
        </p:blipFill>
        <p:spPr>
          <a:xfrm>
            <a:off x="-1016" y="2439593"/>
            <a:ext cx="16206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Flora en fauna in het agrarisch landschap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Belangrijkste veranderingen: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Schaalvergroting</a:t>
            </a:r>
            <a:r>
              <a:rPr lang="nl-NL" dirty="0" smtClean="0">
                <a:sym typeface="Wingdings" panose="05000000000000000000" pitchFamily="2" charset="2"/>
              </a:rPr>
              <a:t>: vergroting van bedrijven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Intensivering</a:t>
            </a:r>
            <a:r>
              <a:rPr lang="nl-NL" dirty="0" smtClean="0">
                <a:sym typeface="Wingdings" panose="05000000000000000000" pitchFamily="2" charset="2"/>
              </a:rPr>
              <a:t>: hogere opbrengst per hectare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Vervroeging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maaidatum</a:t>
            </a:r>
            <a:r>
              <a:rPr lang="nl-NL" dirty="0" smtClean="0">
                <a:sym typeface="Wingdings" panose="05000000000000000000" pitchFamily="2" charset="2"/>
              </a:rPr>
              <a:t>, verhoging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maaibeurten</a:t>
            </a:r>
            <a:r>
              <a:rPr lang="nl-NL" dirty="0" smtClean="0">
                <a:sym typeface="Wingdings" panose="05000000000000000000" pitchFamily="2" charset="2"/>
              </a:rPr>
              <a:t> en toename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diergeneesmiddelen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Mechanisatie</a:t>
            </a:r>
            <a:r>
              <a:rPr lang="nl-NL" dirty="0" smtClean="0">
                <a:sym typeface="Wingdings" panose="05000000000000000000" pitchFamily="2" charset="2"/>
              </a:rPr>
              <a:t>: meer machines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Specialisatie</a:t>
            </a:r>
            <a:r>
              <a:rPr lang="nl-NL" dirty="0" smtClean="0">
                <a:sym typeface="Wingdings" panose="05000000000000000000" pitchFamily="2" charset="2"/>
              </a:rPr>
              <a:t>: afname gemengde bedrijven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Globalisering</a:t>
            </a:r>
            <a:r>
              <a:rPr lang="nl-NL" dirty="0" smtClean="0">
                <a:sym typeface="Wingdings" panose="05000000000000000000" pitchFamily="2" charset="2"/>
              </a:rPr>
              <a:t>: aankoop/afzet in het buitenland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54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Flora en fauna in het agrarisch landschap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Maatregelen om flora en fauna te beschermen: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Vrijwillige maatregelen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Stimulerende maatregelen (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subsidies</a:t>
            </a:r>
            <a:r>
              <a:rPr lang="nl-NL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Wettelijke gebod- en verbodsbepalingen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51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Flora en fauna in het agrarisch landschap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Vormen van agrarisch natuurbeheer: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Soortenbeheer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Randenbeheer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Perceelbeheer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Onderhoud en aanleg van landschapselementen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84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Soortenbeheer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Soortenbeheer</a:t>
            </a:r>
            <a:r>
              <a:rPr lang="nl-NL" dirty="0" smtClean="0">
                <a:sym typeface="Wingdings" panose="05000000000000000000" pitchFamily="2" charset="2"/>
              </a:rPr>
              <a:t>  maatregelen treffen om de leefomstandigheden te verbeteren of schade te voorkomen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08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Soortenbeheer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b="1" dirty="0">
                <a:solidFill>
                  <a:srgbClr val="8FAA32"/>
                </a:solidFill>
                <a:sym typeface="Wingdings" panose="05000000000000000000" pitchFamily="2" charset="2"/>
              </a:rPr>
              <a:t>Weidevogels en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akkervogels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074" name="Picture 2" descr="Raap een ei, red de kiev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50238"/>
            <a:ext cx="3020973" cy="2013982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holekster | Eco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91" y="2579949"/>
            <a:ext cx="2540149" cy="1687083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utto | Eco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13" y="4297074"/>
            <a:ext cx="2944790" cy="1812179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eldleeuweri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473" y="2926416"/>
            <a:ext cx="2451736" cy="1661626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e revival van de patrijs in de Achterhoek | Aalten | gelderlander.n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04" y="4115870"/>
            <a:ext cx="2389730" cy="1594301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eetjes: De wulp is de 'Vogel van het Jaar'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16099" r="19819" b="16431"/>
          <a:stretch/>
        </p:blipFill>
        <p:spPr bwMode="auto">
          <a:xfrm>
            <a:off x="4661861" y="4683939"/>
            <a:ext cx="2160240" cy="1656184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Nature Today | Gele kwikstaarten geven kleur aan akk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5" y="4860117"/>
            <a:ext cx="2241035" cy="1520702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7659" y="1115044"/>
            <a:ext cx="2619375" cy="1743075"/>
          </a:xfrm>
          <a:prstGeom prst="rect">
            <a:avLst/>
          </a:prstGeom>
          <a:ln>
            <a:solidFill>
              <a:srgbClr val="8FAA32"/>
            </a:solidFill>
          </a:ln>
        </p:spPr>
      </p:pic>
    </p:spTree>
    <p:extLst>
      <p:ext uri="{BB962C8B-B14F-4D97-AF65-F5344CB8AC3E}">
        <p14:creationId xmlns:p14="http://schemas.microsoft.com/office/powerpoint/2010/main" val="2564513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Soortenbeheer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b="1" dirty="0">
                <a:solidFill>
                  <a:srgbClr val="8FAA32"/>
                </a:solidFill>
                <a:sym typeface="Wingdings" panose="05000000000000000000" pitchFamily="2" charset="2"/>
              </a:rPr>
              <a:t>Weidevogels en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akkervogels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2290" name="Picture 2" descr="Lepelaar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09" y="2849078"/>
            <a:ext cx="2090579" cy="2090579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rote zilverrei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765" y="2849078"/>
            <a:ext cx="1921793" cy="2337193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graspieper | Natuur foto van j.v.d.bunt | Zoom.nl | Graspieper, Foto,  Sluitertij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6" r="2986"/>
          <a:stretch/>
        </p:blipFill>
        <p:spPr bwMode="auto">
          <a:xfrm>
            <a:off x="307752" y="4554032"/>
            <a:ext cx="2104008" cy="1702969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Bergeend | Waddenbie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725" y="4558029"/>
            <a:ext cx="3184559" cy="1803755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randga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82" y="3290828"/>
            <a:ext cx="2354972" cy="1569981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Met Fokko Bosker op zoek naar de kluut - It Fryske Ge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6" r="6798"/>
          <a:stretch/>
        </p:blipFill>
        <p:spPr bwMode="auto">
          <a:xfrm>
            <a:off x="2615935" y="4722267"/>
            <a:ext cx="2304256" cy="1550791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Wilde eend - Wikipedi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2" b="9009"/>
          <a:stretch/>
        </p:blipFill>
        <p:spPr bwMode="auto">
          <a:xfrm>
            <a:off x="575320" y="3036369"/>
            <a:ext cx="2035313" cy="1628432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tersnip - Wikiped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30263"/>
            <a:ext cx="2239665" cy="1493988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4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Soortenbeheer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b="1" dirty="0">
                <a:solidFill>
                  <a:srgbClr val="8FAA32"/>
                </a:solidFill>
                <a:sym typeface="Wingdings" panose="05000000000000000000" pitchFamily="2" charset="2"/>
              </a:rPr>
              <a:t>Weidevogels en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akkervogels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Nesten markeren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Nestbeschermers plaatsen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Later in het seizoen maaien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5122" name="Picture 2" descr="Het plaatsen van een nestbeschermer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322200" cy="2491650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505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Soortenbeheer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Vergoeding voor nestbescherming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Subsidies verstrekt door provincies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Regelingen kunnen per provincie verschillen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3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Soortenbeheer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Korenwolf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Hamstersoort die in 2002 opnieuw in Nederland is geïntroduceerd in Zuid-Limburg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6146" name="Picture 2" descr="Korenwolf – Deel De Natu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55" y="3814934"/>
            <a:ext cx="3740688" cy="2493792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23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Soortenbeheer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Ganzen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Populatie grauwe ganzen, rotganzen en brandganzen in Nederland flink </a:t>
            </a:r>
            <a:r>
              <a:rPr lang="nl-NL" u="sng" dirty="0" smtClean="0">
                <a:sym typeface="Wingdings" panose="05000000000000000000" pitchFamily="2" charset="2"/>
              </a:rPr>
              <a:t>toegenomen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Zorgen voor schade in landbouw: vooral grasland, ook akkers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Opvanggebieden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aangewezen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Aantal maanden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per jaar: afschieten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7172" name="Picture 4" descr="Rotg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90" y="4221089"/>
            <a:ext cx="2268251" cy="1512168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rauwe Gans | Welke vogel is 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226" y="3953787"/>
            <a:ext cx="2116436" cy="1409547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randga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34" y="5030290"/>
            <a:ext cx="2065694" cy="1377129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16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en toetsing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Planning in het kort:</a:t>
            </a:r>
            <a:endParaRPr lang="nl-NL" dirty="0"/>
          </a:p>
          <a:p>
            <a:pPr lvl="1"/>
            <a:endParaRPr lang="nl-NL" i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32658"/>
              </p:ext>
            </p:extLst>
          </p:nvPr>
        </p:nvGraphicFramePr>
        <p:xfrm>
          <a:off x="420728" y="2179274"/>
          <a:ext cx="8298142" cy="42062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99732">
                  <a:extLst>
                    <a:ext uri="{9D8B030D-6E8A-4147-A177-3AD203B41FA5}">
                      <a16:colId xmlns:a16="http://schemas.microsoft.com/office/drawing/2014/main" val="2439851063"/>
                    </a:ext>
                  </a:extLst>
                </a:gridCol>
                <a:gridCol w="7398410">
                  <a:extLst>
                    <a:ext uri="{9D8B030D-6E8A-4147-A177-3AD203B41FA5}">
                      <a16:colId xmlns:a16="http://schemas.microsoft.com/office/drawing/2014/main" val="2865379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Lesweek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Verdeling van lesstof over de weken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201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sz="1600" b="1" dirty="0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Introductie, theorie ‘Natuur en de groene </a:t>
                      </a:r>
                      <a:r>
                        <a:rPr lang="nl-NL" sz="1600" dirty="0" smtClean="0">
                          <a:effectLst/>
                        </a:rPr>
                        <a:t>sector’,</a:t>
                      </a:r>
                      <a:r>
                        <a:rPr lang="nl-NL" sz="1600" baseline="0" dirty="0" smtClean="0">
                          <a:effectLst/>
                        </a:rPr>
                        <a:t> </a:t>
                      </a:r>
                      <a:r>
                        <a:rPr lang="nl-NL" sz="1600" dirty="0" smtClean="0">
                          <a:effectLst/>
                        </a:rPr>
                        <a:t>stadssafari, introductie-tour in en rondom Schagen en natuurspeurtocht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03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2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‘Het erf als woonplaats’, onderzoek naar </a:t>
                      </a:r>
                      <a:r>
                        <a:rPr lang="nl-NL" sz="1600" dirty="0" smtClean="0">
                          <a:effectLst/>
                        </a:rPr>
                        <a:t>zoogdieren, vogels,</a:t>
                      </a:r>
                      <a:r>
                        <a:rPr lang="nl-NL" sz="1600" baseline="0" dirty="0" smtClean="0">
                          <a:effectLst/>
                        </a:rPr>
                        <a:t> insecten en amfibieën</a:t>
                      </a:r>
                      <a:r>
                        <a:rPr lang="nl-NL" sz="1600" dirty="0" smtClean="0">
                          <a:effectLst/>
                        </a:rPr>
                        <a:t> </a:t>
                      </a:r>
                      <a:r>
                        <a:rPr lang="nl-NL" sz="1600" dirty="0">
                          <a:effectLst/>
                        </a:rPr>
                        <a:t>op het erf en een plan maken voor soortondersteuning en voorziening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927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3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Voorziening maken en plaatsen en onderzoeksplan maken om voorziening te volgen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375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4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‘Flora en fauna’, monitoring en herbarium maken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118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5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Theorie ‘Flora en fauna’, monitoring, herbarium afronden en fietsexcursie rondom Schagen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69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6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‘Natuurontwikkeling</a:t>
                      </a:r>
                      <a:r>
                        <a:rPr lang="nl-NL" sz="1600" dirty="0" smtClean="0">
                          <a:effectLst/>
                        </a:rPr>
                        <a:t>’, monitoring </a:t>
                      </a:r>
                      <a:r>
                        <a:rPr lang="nl-NL" sz="1600" dirty="0">
                          <a:effectLst/>
                        </a:rPr>
                        <a:t>en bijbehorende opdracht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4924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7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Bezoek aan een natuurgebied, uitvoeren van landschapsonderhoud en onderzoek doen naar soorten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323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8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Praktijktoets </a:t>
                      </a:r>
                      <a:r>
                        <a:rPr lang="nl-NL" sz="16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>
                          <a:effectLst/>
                        </a:rPr>
                        <a:t> voorbereiden en uitvoeren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7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9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Theorietoets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Praktijktoets </a:t>
                      </a:r>
                      <a:r>
                        <a:rPr lang="nl-NL" sz="16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 dirty="0">
                          <a:effectLst/>
                        </a:rPr>
                        <a:t> afronden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7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905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Randenbeheer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Heeft betrekking op: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Slootkanten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Akkerranden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Bermen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1266" name="Picture 2" descr="Meer ruimte voor Zeeuwse akkervogels | Zeeland | AD.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98" y="2996952"/>
            <a:ext cx="4809695" cy="3208774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47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Randenbeheer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Slootkantbeheer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Verschillende soorten bloeiende planten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Woonplaats voor kleine dieren (muizen, reptielen en amfibieën)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8194" name="Picture 2" descr="SVP-Hardenberg | Slootkan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51441"/>
            <a:ext cx="4181476" cy="2274723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41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Randenbeheer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Akkerrandenbeheer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Akkers zijn voor veel soorten niet geschikt om zich te vestigen of voedsel vandaan te halen</a:t>
            </a:r>
          </a:p>
          <a:p>
            <a:pPr lvl="3"/>
            <a:endParaRPr lang="nl-NL" dirty="0" smtClean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Om het toch aantrekkelijk te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maken  akkerranden met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bufferstroken van eenjarige of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meerjarige soorten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9218" name="Picture 2" descr="Bloeiende akkerranden | in berichten op Fijnjetezien.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71635"/>
            <a:ext cx="3017912" cy="2037091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012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Landschapselementen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Veel landschapselementen zijn </a:t>
            </a:r>
            <a:r>
              <a:rPr lang="nl-NL" i="1" dirty="0" smtClean="0">
                <a:sym typeface="Wingdings" panose="05000000000000000000" pitchFamily="2" charset="2"/>
              </a:rPr>
              <a:t>in verval</a:t>
            </a:r>
            <a:r>
              <a:rPr lang="nl-NL" dirty="0" smtClean="0">
                <a:sym typeface="Wingdings" panose="05000000000000000000" pitchFamily="2" charset="2"/>
              </a:rPr>
              <a:t> geraakt, hebben geen nut meer voor de boer</a:t>
            </a:r>
          </a:p>
          <a:p>
            <a:pPr lvl="3"/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Wat dan wel?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Maken het landschap wel fraaier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Bieden voedsel en beschutting voor veel planten en dieren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91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Landschapselementen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Dijken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Bomenrijen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Heggen en houtwallen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Geriefhoutbosjes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Knotbomen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Erfbeplanting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Sloten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Beken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Poelen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Wielen</a:t>
            </a:r>
          </a:p>
          <a:p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Landweren (vestingwerken)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Knip- en scheerheggen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Struweelhagen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Elzensingels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Hoogstamboomgaarden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Eendenkooien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Rietzomen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Kleine rietpercelen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Rasters</a:t>
            </a:r>
          </a:p>
          <a:p>
            <a:r>
              <a:rPr lang="nl-NL" dirty="0" smtClean="0">
                <a:sym typeface="Wingdings" panose="05000000000000000000" pitchFamily="2" charset="2"/>
                <a:hlinkClick r:id="rId3"/>
              </a:rPr>
              <a:t>Etc.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22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Aan de slag!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1 Landschap rondom Schagen</a:t>
            </a:r>
          </a:p>
          <a:p>
            <a:pPr lvl="3"/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Op de fiets een rondje rondom Schagen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hebben we vandaag iets over geleerd?</a:t>
            </a:r>
          </a:p>
          <a:p>
            <a:pPr lvl="3"/>
            <a:endParaRPr lang="nl-NL" dirty="0"/>
          </a:p>
          <a:p>
            <a:pPr lvl="1"/>
            <a:r>
              <a:rPr lang="nl-NL" dirty="0"/>
              <a:t>Een herbarium gemaakt van flora uit het </a:t>
            </a:r>
            <a:r>
              <a:rPr lang="nl-NL" dirty="0" smtClean="0"/>
              <a:t>(agrarische) </a:t>
            </a:r>
            <a:r>
              <a:rPr lang="nl-NL" dirty="0"/>
              <a:t>landschap</a:t>
            </a:r>
          </a:p>
          <a:p>
            <a:pPr lvl="1"/>
            <a:r>
              <a:rPr lang="nl-NL" dirty="0" smtClean="0"/>
              <a:t>Flora en fauna rondom Schagen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Les 6:</a:t>
            </a:r>
          </a:p>
          <a:p>
            <a:pPr lvl="1"/>
            <a:r>
              <a:rPr lang="nl-NL" dirty="0" smtClean="0"/>
              <a:t>Theorie ‘Natuurontwikkeling’</a:t>
            </a:r>
          </a:p>
          <a:p>
            <a:pPr lvl="1"/>
            <a:r>
              <a:rPr lang="nl-NL" dirty="0" smtClean="0"/>
              <a:t>Monitoren voorziening</a:t>
            </a:r>
          </a:p>
          <a:p>
            <a:pPr lvl="1"/>
            <a:r>
              <a:rPr lang="nl-NL" dirty="0" smtClean="0"/>
              <a:t>Opdracht ‘Natuurbeheer’</a:t>
            </a:r>
            <a:endParaRPr lang="nl-NL" i="1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en toetsing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Planning in het kort:</a:t>
            </a:r>
            <a:endParaRPr lang="nl-NL" dirty="0"/>
          </a:p>
          <a:p>
            <a:pPr lvl="1"/>
            <a:endParaRPr lang="nl-NL" i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257416"/>
              </p:ext>
            </p:extLst>
          </p:nvPr>
        </p:nvGraphicFramePr>
        <p:xfrm>
          <a:off x="420728" y="2179274"/>
          <a:ext cx="8298142" cy="42062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99732">
                  <a:extLst>
                    <a:ext uri="{9D8B030D-6E8A-4147-A177-3AD203B41FA5}">
                      <a16:colId xmlns:a16="http://schemas.microsoft.com/office/drawing/2014/main" val="2439851063"/>
                    </a:ext>
                  </a:extLst>
                </a:gridCol>
                <a:gridCol w="7398410">
                  <a:extLst>
                    <a:ext uri="{9D8B030D-6E8A-4147-A177-3AD203B41FA5}">
                      <a16:colId xmlns:a16="http://schemas.microsoft.com/office/drawing/2014/main" val="2865379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Lesweek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Verdeling van lesstof over de weken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201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sz="1600" b="1" dirty="0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Introductie, theorie ‘Natuur en de groene </a:t>
                      </a:r>
                      <a:r>
                        <a:rPr lang="nl-NL" sz="1600" dirty="0" smtClean="0">
                          <a:effectLst/>
                        </a:rPr>
                        <a:t>sector’,</a:t>
                      </a:r>
                      <a:r>
                        <a:rPr lang="nl-NL" sz="1600" baseline="0" dirty="0" smtClean="0">
                          <a:effectLst/>
                        </a:rPr>
                        <a:t> </a:t>
                      </a:r>
                      <a:r>
                        <a:rPr lang="nl-NL" sz="1600" dirty="0" smtClean="0">
                          <a:effectLst/>
                        </a:rPr>
                        <a:t>stadssafari, introductie-tour in en rondom Schagen en natuurspeurtocht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03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2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‘Het erf als woonplaats’, onderzoek naar </a:t>
                      </a:r>
                      <a:r>
                        <a:rPr lang="nl-NL" sz="1600" dirty="0" smtClean="0">
                          <a:effectLst/>
                        </a:rPr>
                        <a:t>zoogdieren, vogels,</a:t>
                      </a:r>
                      <a:r>
                        <a:rPr lang="nl-NL" sz="1600" baseline="0" dirty="0" smtClean="0">
                          <a:effectLst/>
                        </a:rPr>
                        <a:t> insecten en amfibieën</a:t>
                      </a:r>
                      <a:r>
                        <a:rPr lang="nl-NL" sz="1600" dirty="0" smtClean="0">
                          <a:effectLst/>
                        </a:rPr>
                        <a:t> </a:t>
                      </a:r>
                      <a:r>
                        <a:rPr lang="nl-NL" sz="1600" dirty="0">
                          <a:effectLst/>
                        </a:rPr>
                        <a:t>op het erf en een plan maken voor soortondersteuning en voorziening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927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3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Voorziening maken en plaatsen en onderzoeksplan maken om voorziening te volgen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375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4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‘Flora en fauna’, monitoring en herbarium maken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118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5</a:t>
                      </a:r>
                      <a:endParaRPr lang="nl-NL" sz="1600" b="1" dirty="0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FAA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‘Flora en fauna’, monitoring, herbarium afronden en fietsexcursie rondom Schagen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FA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69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6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‘Natuurontwikkeling</a:t>
                      </a:r>
                      <a:r>
                        <a:rPr lang="nl-NL" sz="1600" dirty="0" smtClean="0">
                          <a:effectLst/>
                        </a:rPr>
                        <a:t>’, monitoring </a:t>
                      </a:r>
                      <a:r>
                        <a:rPr lang="nl-NL" sz="1600" dirty="0">
                          <a:effectLst/>
                        </a:rPr>
                        <a:t>en bijbehorende opdracht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4924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7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Bezoek aan een natuurgebied, uitvoeren van landschapsonderhoud en onderzoek doen naar soorten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323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8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Praktijktoets </a:t>
                      </a:r>
                      <a:r>
                        <a:rPr lang="nl-NL" sz="16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>
                          <a:effectLst/>
                        </a:rPr>
                        <a:t> voorbereiden en uitvoeren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7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9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Theorietoets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Praktijktoets </a:t>
                      </a:r>
                      <a:r>
                        <a:rPr lang="nl-NL" sz="16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 dirty="0">
                          <a:effectLst/>
                        </a:rPr>
                        <a:t> afronden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7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456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515"/>
          </a:xfrm>
        </p:spPr>
        <p:txBody>
          <a:bodyPr>
            <a:normAutofit fontScale="92500" lnSpcReduction="20000"/>
          </a:bodyPr>
          <a:lstStyle/>
          <a:p>
            <a:r>
              <a:rPr lang="nl-NL" i="1" dirty="0" smtClean="0">
                <a:solidFill>
                  <a:srgbClr val="8FAA32"/>
                </a:solidFill>
              </a:rPr>
              <a:t>Theorie en praktijk vandaag:</a:t>
            </a:r>
          </a:p>
          <a:p>
            <a:pPr lvl="3"/>
            <a:endParaRPr lang="nl-NL" dirty="0" smtClean="0"/>
          </a:p>
          <a:p>
            <a:pPr lvl="1"/>
            <a:r>
              <a:rPr lang="nl-NL" dirty="0" smtClean="0"/>
              <a:t>Afronden vorige les:</a:t>
            </a:r>
          </a:p>
          <a:p>
            <a:pPr lvl="2"/>
            <a:r>
              <a:rPr lang="nl-NL" dirty="0"/>
              <a:t>1 Flora in een agrarisch landschap</a:t>
            </a:r>
          </a:p>
          <a:p>
            <a:pPr lvl="3"/>
            <a:endParaRPr lang="nl-NL" dirty="0" smtClean="0"/>
          </a:p>
          <a:p>
            <a:pPr lvl="1"/>
            <a:r>
              <a:rPr lang="nl-NL" dirty="0" smtClean="0"/>
              <a:t>Flora en fauna</a:t>
            </a:r>
          </a:p>
          <a:p>
            <a:pPr lvl="2"/>
            <a:r>
              <a:rPr lang="nl-NL" dirty="0" smtClean="0"/>
              <a:t>Overlast door dieren</a:t>
            </a:r>
          </a:p>
          <a:p>
            <a:pPr lvl="2"/>
            <a:r>
              <a:rPr lang="nl-NL" dirty="0" smtClean="0"/>
              <a:t>Flora en fauna in het agrarisch landschap</a:t>
            </a:r>
          </a:p>
          <a:p>
            <a:pPr lvl="2"/>
            <a:r>
              <a:rPr lang="nl-NL" dirty="0" smtClean="0"/>
              <a:t>Soortenbeheer</a:t>
            </a:r>
          </a:p>
          <a:p>
            <a:pPr lvl="2"/>
            <a:r>
              <a:rPr lang="nl-NL" dirty="0" smtClean="0"/>
              <a:t>Randenbeheer</a:t>
            </a:r>
          </a:p>
          <a:p>
            <a:pPr lvl="2"/>
            <a:r>
              <a:rPr lang="nl-NL" dirty="0" smtClean="0"/>
              <a:t>Landschapselementen</a:t>
            </a:r>
            <a:endParaRPr lang="nl-NL" dirty="0"/>
          </a:p>
          <a:p>
            <a:pPr lvl="3"/>
            <a:endParaRPr lang="nl-NL" dirty="0"/>
          </a:p>
          <a:p>
            <a:pPr lvl="1"/>
            <a:r>
              <a:rPr lang="nl-NL" dirty="0" smtClean="0"/>
              <a:t>1 Landschap rondom Schagen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66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Aan de slag!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1 Flora in een agrarisch landschap</a:t>
            </a:r>
          </a:p>
          <a:p>
            <a:pPr lvl="3"/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8FAA32"/>
                </a:solidFill>
              </a:rPr>
              <a:t>Lees de opdracht goed door en ga </a:t>
            </a:r>
            <a:r>
              <a:rPr lang="nl-NL" u="sng" dirty="0">
                <a:solidFill>
                  <a:srgbClr val="8FAA32"/>
                </a:solidFill>
              </a:rPr>
              <a:t>stap voor stap</a:t>
            </a:r>
            <a:r>
              <a:rPr lang="nl-NL" dirty="0">
                <a:solidFill>
                  <a:srgbClr val="8FAA32"/>
                </a:solidFill>
              </a:rPr>
              <a:t> te </a:t>
            </a:r>
            <a:r>
              <a:rPr lang="nl-NL" dirty="0" smtClean="0">
                <a:solidFill>
                  <a:srgbClr val="8FAA32"/>
                </a:solidFill>
              </a:rPr>
              <a:t>werk</a:t>
            </a:r>
            <a:endParaRPr lang="nl-NL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8FAA32"/>
                </a:solidFill>
              </a:rPr>
              <a:t>Leerdoelen</a:t>
            </a:r>
          </a:p>
          <a:p>
            <a:pPr marL="0" indent="0">
              <a:buNone/>
            </a:pPr>
            <a:endParaRPr lang="nl-NL" b="1" dirty="0">
              <a:solidFill>
                <a:srgbClr val="8FAA32"/>
              </a:solidFill>
            </a:endParaRPr>
          </a:p>
          <a:p>
            <a:pPr marL="0" indent="0">
              <a:buNone/>
            </a:pPr>
            <a:endParaRPr lang="nl-NL" b="1" dirty="0" smtClean="0">
              <a:solidFill>
                <a:srgbClr val="8FAA32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8FAA32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8FAA32"/>
              </a:solidFill>
            </a:endParaRPr>
          </a:p>
          <a:p>
            <a:pPr lvl="3"/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7200" y="2255369"/>
            <a:ext cx="8229600" cy="353943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uitleggen wat flora en fauna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uitleggen welke functies de flora en fauna hebben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flora en fauna herkennen en benoemen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benoemen wat je op het erf en op de percelen kunt doen aan natuurbeheer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uitleggen waarom landschapselementen belangrijk zijn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28303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Overlast door dieren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Voorbeelden van overlast: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Vormen van een plaag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Roven, jongen van andere dieren opeten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Mensen lastigvallen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Gevaar voor </a:t>
            </a:r>
            <a:r>
              <a:rPr lang="nl-NL" dirty="0">
                <a:sym typeface="Wingdings" panose="05000000000000000000" pitchFamily="2" charset="2"/>
              </a:rPr>
              <a:t>g</a:t>
            </a:r>
            <a:r>
              <a:rPr lang="nl-NL" dirty="0" smtClean="0">
                <a:sym typeface="Wingdings" panose="05000000000000000000" pitchFamily="2" charset="2"/>
              </a:rPr>
              <a:t>ezondheid van mensen: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Z</a:t>
            </a:r>
            <a:r>
              <a:rPr lang="nl-NL" dirty="0" smtClean="0">
                <a:sym typeface="Wingdings" panose="05000000000000000000" pitchFamily="2" charset="2"/>
              </a:rPr>
              <a:t>iekte van Weil, ziekte van Lyme, vogelgriep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0242" name="Picture 2" descr="Rattenoverlast zorgt voor meer infecties met ziekte van Weil - Dokters van  Morgen - AVROTR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45"/>
          <a:stretch/>
        </p:blipFill>
        <p:spPr bwMode="auto">
          <a:xfrm>
            <a:off x="820000" y="5192634"/>
            <a:ext cx="2224246" cy="1188693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ebeten door een teek: wat moet je doen? | Ziekenhuis Oost-Limbur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0"/>
          <a:stretch/>
        </p:blipFill>
        <p:spPr bwMode="auto">
          <a:xfrm>
            <a:off x="3377610" y="5192635"/>
            <a:ext cx="2384377" cy="1188693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Wat is vogelgriep eigenlijk en hoe gevaarlijk is die? | RTL Nieuw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1"/>
          <a:stretch/>
        </p:blipFill>
        <p:spPr bwMode="auto">
          <a:xfrm>
            <a:off x="6085749" y="5192633"/>
            <a:ext cx="2234111" cy="1188694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13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Overlast door dieren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Zijn dieren niet gewenst?  maatregelen worden genomen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Natuurlijke vijanden inzetten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Met een ziekte dieren uitroeien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2052" name="Picture 4" descr="Natuurlijke vijanden tegen verschillende insec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42" y="4365104"/>
            <a:ext cx="4802113" cy="1936336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45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Flora en fauna in het agrarisch landschap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Agrarische sector enorm </a:t>
            </a:r>
            <a:r>
              <a:rPr lang="nl-NL" i="1" dirty="0" smtClean="0">
                <a:sym typeface="Wingdings" panose="05000000000000000000" pitchFamily="2" charset="2"/>
              </a:rPr>
              <a:t>veranderd</a:t>
            </a:r>
            <a:r>
              <a:rPr lang="nl-NL" dirty="0" smtClean="0">
                <a:sym typeface="Wingdings" panose="05000000000000000000" pitchFamily="2" charset="2"/>
              </a:rPr>
              <a:t>: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kleinschalige ambachtelijke landbouw</a:t>
            </a:r>
            <a:r>
              <a:rPr lang="nl-NL" dirty="0" smtClean="0">
                <a:sym typeface="Wingdings" panose="05000000000000000000" pitchFamily="2" charset="2"/>
              </a:rPr>
              <a:t> 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grootschalige industriële landbouw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026" name="Picture 2" descr="Boerenbedrijf / Cultuurhistorie | www.groenehartfotografie.n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16115" r="6896"/>
          <a:stretch/>
        </p:blipFill>
        <p:spPr bwMode="auto">
          <a:xfrm>
            <a:off x="457200" y="3789041"/>
            <a:ext cx="3456384" cy="2337123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nakdeworst в Twitter: &quot;Inderdaad, met het &quot;Gat van Rotterdam&quot; is de  grootschalige import van soja begonnen. De kaalslag in Z-Amerika leidt tot  bovenmatige consumptie &amp; export van dierlijke eiwitten. Landbouw en voeds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15" y="3789041"/>
            <a:ext cx="4450285" cy="2336400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jl-rechts 2"/>
          <p:cNvSpPr/>
          <p:nvPr/>
        </p:nvSpPr>
        <p:spPr>
          <a:xfrm>
            <a:off x="3491880" y="4669209"/>
            <a:ext cx="1141784" cy="576064"/>
          </a:xfrm>
          <a:prstGeom prst="rightArrow">
            <a:avLst/>
          </a:prstGeom>
          <a:solidFill>
            <a:srgbClr val="8EC83E"/>
          </a:solidFill>
          <a:ln>
            <a:solidFill>
              <a:srgbClr val="8FA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448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E345893EE1534FADBA7A8F7DA80D3B" ma:contentTypeVersion="13" ma:contentTypeDescription="Create a new document." ma:contentTypeScope="" ma:versionID="a51fa4c89ba03dc407c0320b74f56315">
  <xsd:schema xmlns:xsd="http://www.w3.org/2001/XMLSchema" xmlns:xs="http://www.w3.org/2001/XMLSchema" xmlns:p="http://schemas.microsoft.com/office/2006/metadata/properties" xmlns:ns3="17b2f04a-99da-42bd-8a2c-ba7cf8a94619" xmlns:ns4="03fdecb2-fae2-405a-84f3-94e5184406df" targetNamespace="http://schemas.microsoft.com/office/2006/metadata/properties" ma:root="true" ma:fieldsID="4dc73a910da96c7e83557d001362f04f" ns3:_="" ns4:_="">
    <xsd:import namespace="17b2f04a-99da-42bd-8a2c-ba7cf8a94619"/>
    <xsd:import namespace="03fdecb2-fae2-405a-84f3-94e5184406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2f04a-99da-42bd-8a2c-ba7cf8a94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decb2-fae2-405a-84f3-94e5184406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A23DC0-F95D-44F0-B048-CA30786BA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b2f04a-99da-42bd-8a2c-ba7cf8a94619"/>
    <ds:schemaRef ds:uri="03fdecb2-fae2-405a-84f3-94e518440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024743-FEC4-4AFB-809C-D15E6B65E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9819F5-E87B-49A2-B382-A0E6B563E0FD}">
  <ds:schemaRefs>
    <ds:schemaRef ds:uri="http://purl.org/dc/dcmitype/"/>
    <ds:schemaRef ds:uri="http://schemas.microsoft.com/office/infopath/2007/PartnerControls"/>
    <ds:schemaRef ds:uri="03fdecb2-fae2-405a-84f3-94e5184406df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7b2f04a-99da-42bd-8a2c-ba7cf8a9461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7957</TotalTime>
  <Words>1319</Words>
  <Application>Microsoft Office PowerPoint</Application>
  <PresentationFormat>Diavoorstelling (4:3)</PresentationFormat>
  <Paragraphs>314</Paragraphs>
  <Slides>28</Slides>
  <Notes>26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Kantoorthema</vt:lpstr>
      <vt:lpstr>KV13 Natuurlijk groen</vt:lpstr>
      <vt:lpstr>Planning en toetsing</vt:lpstr>
      <vt:lpstr>Planning en toetsing</vt:lpstr>
      <vt:lpstr>Deze les</vt:lpstr>
      <vt:lpstr>Aan de slag!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Aan de slag!</vt:lpstr>
      <vt:lpstr>Deze les</vt:lpstr>
      <vt:lpstr>Volgende les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</dc:creator>
  <cp:lastModifiedBy>Inge Zwaan</cp:lastModifiedBy>
  <cp:revision>402</cp:revision>
  <cp:lastPrinted>2015-01-10T16:11:12Z</cp:lastPrinted>
  <dcterms:created xsi:type="dcterms:W3CDTF">2014-09-23T08:37:22Z</dcterms:created>
  <dcterms:modified xsi:type="dcterms:W3CDTF">2020-09-16T20:16:58Z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0x010100E0E345893EE1534FADBA7A8F7DA80D3B</vt:lpwstr>
  </property>
</Properties>
</file>